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81" r:id="rId5"/>
    <p:sldId id="267" r:id="rId6"/>
    <p:sldId id="269" r:id="rId7"/>
    <p:sldId id="259" r:id="rId8"/>
    <p:sldId id="261" r:id="rId9"/>
    <p:sldId id="262" r:id="rId10"/>
    <p:sldId id="264" r:id="rId11"/>
    <p:sldId id="265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2" r:id="rId22"/>
    <p:sldId id="283" r:id="rId23"/>
    <p:sldId id="284" r:id="rId24"/>
    <p:sldId id="285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348" y="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600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1187450" y="1125538"/>
            <a:ext cx="3673475" cy="5000625"/>
          </a:xfrm>
        </p:spPr>
        <p:txBody>
          <a:bodyPr/>
          <a:lstStyle/>
          <a:p>
            <a:pPr lvl="0"/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325" y="1125538"/>
            <a:ext cx="3673475" cy="5000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DA1EB-606D-4398-907A-2B5E724E0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85800"/>
            <a:ext cx="64517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Грчка култура: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2475" y="1676400"/>
            <a:ext cx="61590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Грчка религија 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8956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Религија –вера у бога (богове)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429000"/>
            <a:ext cx="3657600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User\Desktop\Grčka mitologija\Herms glasnik bog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2895600" cy="365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3124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Хермс-гласник </a:t>
            </a:r>
            <a:r>
              <a:rPr lang="sr-Cyrl-RS" dirty="0" smtClean="0"/>
              <a:t>богова </a:t>
            </a:r>
            <a:endParaRPr lang="en-US" dirty="0"/>
          </a:p>
        </p:txBody>
      </p:sp>
      <p:pic>
        <p:nvPicPr>
          <p:cNvPr id="9218" name="Picture 2" descr="C:\Users\User\Desktop\Grčka mitologija\Boginja-Artemida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4800"/>
            <a:ext cx="2362200" cy="228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57600" y="2667000"/>
            <a:ext cx="22860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Артемида-богиња</a:t>
            </a:r>
          </a:p>
          <a:p>
            <a:pPr algn="ctr"/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лова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 descr="C:\Users\User\Desktop\Grčka mitologija\Eros isto što i Kupid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04800"/>
            <a:ext cx="2362200" cy="2133600"/>
          </a:xfrm>
          <a:prstGeom prst="rect">
            <a:avLst/>
          </a:prstGeom>
          <a:noFill/>
        </p:spPr>
      </p:pic>
      <p:pic>
        <p:nvPicPr>
          <p:cNvPr id="9220" name="Picture 4" descr="C:\Users\User\Desktop\Grčka mitologija\Kupid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743200"/>
            <a:ext cx="2743200" cy="3810000"/>
          </a:xfrm>
          <a:prstGeom prst="rect">
            <a:avLst/>
          </a:prstGeom>
          <a:noFill/>
        </p:spPr>
      </p:pic>
      <p:pic>
        <p:nvPicPr>
          <p:cNvPr id="9221" name="Picture 5" descr="C:\Users\User\Desktop\Grčka mitologija\Dioni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810000"/>
            <a:ext cx="4876800" cy="28765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77000" y="2057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Ерос=Купидон</a:t>
            </a:r>
          </a:p>
          <a:p>
            <a:r>
              <a:rPr lang="sr-Cyrl-C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 љубави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3733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Дионис- бог весеља и вина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Up-Down Arrow 10"/>
          <p:cNvSpPr/>
          <p:nvPr/>
        </p:nvSpPr>
        <p:spPr>
          <a:xfrm>
            <a:off x="8534400" y="2362200"/>
            <a:ext cx="152400" cy="5334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915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</a:t>
            </a:r>
            <a:r>
              <a:rPr lang="sr-Cyrl-R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ероји =полубогови</a:t>
            </a:r>
          </a:p>
          <a:p>
            <a:pPr algn="ctr"/>
            <a:r>
              <a:rPr lang="sr-Cyrl-C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</a:t>
            </a:r>
            <a:r>
              <a:rPr lang="sr-Cyrl-R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еца богова</a:t>
            </a:r>
            <a:r>
              <a:rPr lang="sr-Cyrl-R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и људи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769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Највећи хероји: Ахил и Херакле 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3" name="Picture 1" descr="C:\Users\User\Desktop\Grčka mitologija\Ah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8229600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Grčka mitologija\herak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9100"/>
            <a:ext cx="1905000" cy="2628900"/>
          </a:xfrm>
          <a:prstGeom prst="rect">
            <a:avLst/>
          </a:prstGeom>
          <a:noFill/>
        </p:spPr>
      </p:pic>
      <p:pic>
        <p:nvPicPr>
          <p:cNvPr id="27650" name="Picture 2" descr="http://image.slidesharecdn.com/religijadrevnegrcke-120601123421-phpapp01/95/religija-drevne-grke-pavle-tenjovi-velimir-stojanovi-13-728.jpg?cb=1338554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62800" cy="4362451"/>
          </a:xfrm>
          <a:prstGeom prst="rect">
            <a:avLst/>
          </a:prstGeom>
          <a:noFill/>
        </p:spPr>
      </p:pic>
      <p:pic>
        <p:nvPicPr>
          <p:cNvPr id="27652" name="Picture 4" descr="http://imagecache2.allposters.com/IMAGES/BRGPOD/36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000500"/>
            <a:ext cx="3810000" cy="2857500"/>
          </a:xfrm>
          <a:prstGeom prst="rect">
            <a:avLst/>
          </a:prstGeom>
          <a:noFill/>
        </p:spPr>
      </p:pic>
      <p:pic>
        <p:nvPicPr>
          <p:cNvPr id="27654" name="Picture 6" descr="http://www.vizijadanas.com/svet/kavkaz_files/herkul_promete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3505200"/>
            <a:ext cx="2857500" cy="3352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39000" y="228600"/>
            <a:ext cx="167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Извршио 12 подвига по Херином наређењу...</a:t>
            </a:r>
          </a:p>
          <a:p>
            <a:r>
              <a:rPr lang="sr-Cyrl-RS" dirty="0" smtClean="0"/>
              <a:t>очистио Аугејеве штале, </a:t>
            </a:r>
          </a:p>
          <a:p>
            <a:r>
              <a:rPr lang="sr-Cyrl-RS" dirty="0" smtClean="0"/>
              <a:t>убио Хидру...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00800"/>
            <a:ext cx="7162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Херакле савладо Кербера, Нимејског лава, ослободио Прометеја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1662" y="2209800"/>
            <a:ext cx="57406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Митска бића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35814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Фантастична бића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Слике за презентације\4idf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2838450" cy="3124200"/>
          </a:xfrm>
          <a:prstGeom prst="rect">
            <a:avLst/>
          </a:prstGeom>
          <a:noFill/>
        </p:spPr>
      </p:pic>
      <p:pic>
        <p:nvPicPr>
          <p:cNvPr id="28675" name="Picture 3" descr="C:\Users\User\Desktop\Grčka mitologija\Kentaur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81000"/>
            <a:ext cx="2133600" cy="2314575"/>
          </a:xfrm>
          <a:prstGeom prst="rect">
            <a:avLst/>
          </a:prstGeom>
          <a:noFill/>
        </p:spPr>
      </p:pic>
      <p:pic>
        <p:nvPicPr>
          <p:cNvPr id="28676" name="Picture 4" descr="C:\Users\User\Desktop\Grčka mitologija\Kenta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28600"/>
            <a:ext cx="2286000" cy="2514600"/>
          </a:xfrm>
          <a:prstGeom prst="rect">
            <a:avLst/>
          </a:prstGeom>
          <a:noFill/>
        </p:spPr>
      </p:pic>
      <p:pic>
        <p:nvPicPr>
          <p:cNvPr id="28677" name="Picture 5" descr="C:\Users\User\Desktop\Grčka mitologija\Minota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57600"/>
            <a:ext cx="5334000" cy="3200400"/>
          </a:xfrm>
          <a:prstGeom prst="rect">
            <a:avLst/>
          </a:prstGeom>
          <a:noFill/>
        </p:spPr>
      </p:pic>
      <p:pic>
        <p:nvPicPr>
          <p:cNvPr id="28678" name="Picture 6" descr="C:\Users\User\Desktop\Grčka mitologija\Kerb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733800"/>
            <a:ext cx="342900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29000" y="2895600"/>
            <a:ext cx="42672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Кентаур –пола човек,пола коњ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400800"/>
            <a:ext cx="35052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Кербер-чувар подземног света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6324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Минотаур </a:t>
            </a:r>
            <a:endParaRPr lang="en-US" b="1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Grčka mitologija\sir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5105400" cy="3048000"/>
          </a:xfrm>
          <a:prstGeom prst="rect">
            <a:avLst/>
          </a:prstGeom>
          <a:noFill/>
        </p:spPr>
      </p:pic>
      <p:pic>
        <p:nvPicPr>
          <p:cNvPr id="29702" name="Picture 6" descr="http://upload.wikimedia.org/wikipedia/commons/thumb/4/4a/Sphinx_MET_11.185.jpg/340px-Sphinx_MET_11.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57600"/>
            <a:ext cx="3276600" cy="320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32766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Сирене-девојке птице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6400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Сфинга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3505200"/>
            <a:ext cx="5715000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Сфинга</a:t>
            </a:r>
            <a:r>
              <a:rPr lang="ru-RU" dirty="0" smtClean="0"/>
              <a:t> </a:t>
            </a:r>
            <a:r>
              <a:rPr lang="sr-Cyrl-RS" dirty="0" smtClean="0"/>
              <a:t>-</a:t>
            </a:r>
            <a:r>
              <a:rPr lang="ru-RU" dirty="0" smtClean="0"/>
              <a:t> неман са женском главом , телом лава</a:t>
            </a:r>
            <a:r>
              <a:rPr lang="sr-Cyrl-RS" dirty="0" smtClean="0"/>
              <a:t>, птичијим крилима и репом змије.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pic>
        <p:nvPicPr>
          <p:cNvPr id="6145" name="Picture 1" descr="C:\Users\User\Desktop\Grčka mitologija\250px-Pegaz_Opera_Pozna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28600"/>
            <a:ext cx="3175000" cy="3124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5000" y="3048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Пегаз-крилати коњ </a:t>
            </a:r>
            <a:endParaRPr lang="en-US" dirty="0"/>
          </a:p>
        </p:txBody>
      </p:sp>
      <p:pic>
        <p:nvPicPr>
          <p:cNvPr id="12290" name="Picture 2" descr="http://www.znanje.org/i/i27/07iv10/07iv1001/SLIKE/edupi%20sfing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114800"/>
            <a:ext cx="3857625" cy="2438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24400" y="6400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Едип и Сфинга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Grčka mitologija\tit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5981700" cy="4597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57912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/>
              <a:t>T</a:t>
            </a:r>
            <a:r>
              <a:rPr lang="sr-Cyrl-RS" sz="2400" b="1" dirty="0" smtClean="0"/>
              <a:t>итани –џинови </a:t>
            </a:r>
            <a:endParaRPr lang="en-US" sz="2400" b="1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gmont.hr/monsteriziraj_se/images/wp_kiklop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05800" cy="6019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304800"/>
            <a:ext cx="3200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1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Једнооки џинови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867400"/>
            <a:ext cx="16764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Cyrl-C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sr-Cyrl-R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иклопи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esktop\Grčka mitologija\Hid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5867400" cy="3505200"/>
          </a:xfrm>
          <a:prstGeom prst="rect">
            <a:avLst/>
          </a:prstGeom>
          <a:noFill/>
        </p:spPr>
      </p:pic>
      <p:pic>
        <p:nvPicPr>
          <p:cNvPr id="3074" name="Picture 2" descr="C:\Users\User\Desktop\Grčka mitologija\scylla-and-charybdis-bookpa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657600"/>
            <a:ext cx="5867400" cy="2667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15200" y="4724400"/>
            <a:ext cx="1828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Сцила</a:t>
            </a:r>
            <a:endParaRPr lang="sr-Latn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endParaRPr lang="sr-Latn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Харидба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1400" y="1066800"/>
            <a:ext cx="1752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Хидра</a:t>
            </a:r>
            <a:endParaRPr lang="sr-Latn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 </a:t>
            </a:r>
            <a:endParaRPr lang="sr-Latn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Лерне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484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Бити између Сциле и Харибде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је метафора која илуструје безизлазност ситуације тј. да се између два зла мора изабрати једно.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1662" y="1600200"/>
            <a:ext cx="57406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Најпознатији </a:t>
            </a:r>
          </a:p>
          <a:p>
            <a:pPr algn="ctr"/>
            <a:r>
              <a:rPr lang="sr-Cyrl-C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</a:t>
            </a:r>
            <a:r>
              <a:rPr lang="sr-Cyrl-R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итови 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114801"/>
            <a:ext cx="815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Митови-приче о боговима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Grčka mitologija\sisifo-1-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2438400" cy="24193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609600"/>
            <a:ext cx="84582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Сизифов посао</a:t>
            </a:r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-узалудан посао ,тежак рад без смисла  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2" name="Picture 4" descr="http://image.slidesharecdn.com/random-140215015759-phpapp01/95/grki-mitovi-5razred-21-638.jpg?cb=13924295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71600"/>
            <a:ext cx="6076950" cy="5257800"/>
          </a:xfrm>
          <a:prstGeom prst="rect">
            <a:avLst/>
          </a:prstGeom>
          <a:noFill/>
        </p:spPr>
      </p:pic>
      <p:pic>
        <p:nvPicPr>
          <p:cNvPr id="32774" name="Picture 6" descr="https://encrypted-tbn1.gstatic.com/images?q=tbn:ANd9GcRrvX3rs3p5dTgUxlrou8i-pQahljEI9efs4F4f_fSUlSo3rtfu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14800"/>
            <a:ext cx="2143125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7000" y="61722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Камењем убијао и пљачкао путнике и пролазнике.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1000"/>
            <a:ext cx="6019800" cy="141577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Cyrl-C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Танталове муке-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симболишу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патње</a:t>
            </a:r>
            <a:r>
              <a:rPr lang="ru-RU" sz="2000" dirty="0" smtClean="0"/>
              <a:t>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 којој  је циљ надохват руке али ипак стално измиче,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немогућност  остварења циља </a:t>
            </a:r>
            <a:endParaRPr lang="sr-Cyrl-C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2" name="Picture 2" descr="http://www.feitenstamper.nl/wp-content/uploads/tantalus-afbee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5025" y="304800"/>
            <a:ext cx="3228975" cy="6038850"/>
          </a:xfrm>
          <a:prstGeom prst="rect">
            <a:avLst/>
          </a:prstGeom>
          <a:noFill/>
        </p:spPr>
      </p:pic>
      <p:pic>
        <p:nvPicPr>
          <p:cNvPr id="6148" name="Picture 4" descr="http://usercontent1.hubimg.com/8963926_f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4724400" cy="4752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dn1.shopmania.biz/files/s1/129900401/p/l/3/okovani-prometej-eshil~19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381500" cy="6096001"/>
          </a:xfrm>
          <a:prstGeom prst="rect">
            <a:avLst/>
          </a:prstGeom>
          <a:noFill/>
        </p:spPr>
      </p:pic>
      <p:pic>
        <p:nvPicPr>
          <p:cNvPr id="37891" name="Picture 3" descr="C:\Users\User\Desktop\Grčka mitologija\prometej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066800"/>
            <a:ext cx="4191000" cy="3190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Grčka mitologija\pandorina_kut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620000" cy="45561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5334000"/>
            <a:ext cx="76962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Пандорина кутија-симболише скривено зло.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\Desktop\Grčka mitologija\Narcis l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4419601" cy="327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7620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 о Нарцису 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9" name="Picture 3" descr="C:\Users\User\Desktop\Grčka mitologija\fi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590800"/>
            <a:ext cx="3276600" cy="243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1816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Нарцисоидан човек-самозаљубљен</a:t>
            </a:r>
            <a:r>
              <a:rPr lang="sr-Cyrl-RS" sz="2400" dirty="0" smtClean="0"/>
              <a:t>,</a:t>
            </a:r>
          </a:p>
          <a:p>
            <a:pPr algn="ctr"/>
            <a:r>
              <a:rPr lang="sr-Cyrl-R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мисли да је најлепши и најбољи</a:t>
            </a:r>
            <a:r>
              <a:rPr lang="sr-Cyrl-RS" sz="2400" dirty="0" smtClean="0"/>
              <a:t>!</a:t>
            </a:r>
            <a:endParaRPr lang="en-US" sz="2400" dirty="0"/>
          </a:p>
        </p:txBody>
      </p:sp>
      <p:pic>
        <p:nvPicPr>
          <p:cNvPr id="2050" name="Picture 2" descr="http://www.simboli.rs/wp-content/uploads/narcis-simbol-skrivenih-talenata-300p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81000"/>
            <a:ext cx="3238500" cy="1981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10200" y="5105400"/>
            <a:ext cx="33528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Цвет  нарцис-добио име по овом младићу</a:t>
            </a:r>
            <a:endParaRPr 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2057400" y="533400"/>
            <a:ext cx="5105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sr-Cyrl-CS" sz="6000" dirty="0" smtClean="0">
                <a:solidFill>
                  <a:schemeClr val="tx2"/>
                </a:solidFill>
                <a:latin typeface="Old English Text MT" pitchFamily="66" charset="0"/>
              </a:rPr>
              <a:t>Провери </a:t>
            </a:r>
          </a:p>
          <a:p>
            <a:pPr algn="ctr" eaLnBrk="1" hangingPunct="1"/>
            <a:r>
              <a:rPr lang="sr-Cyrl-CS" sz="6000" dirty="0" smtClean="0">
                <a:solidFill>
                  <a:schemeClr val="tx2"/>
                </a:solidFill>
                <a:latin typeface="Old English Text MT" pitchFamily="66" charset="0"/>
              </a:rPr>
              <a:t>и</a:t>
            </a:r>
          </a:p>
          <a:p>
            <a:pPr algn="ctr" eaLnBrk="1" hangingPunct="1"/>
            <a:r>
              <a:rPr lang="sr-Cyrl-CS" sz="6000" dirty="0" smtClean="0">
                <a:solidFill>
                  <a:schemeClr val="tx2"/>
                </a:solidFill>
                <a:latin typeface="Old English Text MT" pitchFamily="66" charset="0"/>
              </a:rPr>
              <a:t>обнови !</a:t>
            </a:r>
            <a:r>
              <a:rPr lang="en-GB" sz="5400" dirty="0">
                <a:solidFill>
                  <a:schemeClr val="tx2"/>
                </a:solidFill>
                <a:latin typeface="Lucida Console" pitchFamily="49" charset="0"/>
              </a:rPr>
              <a:t/>
            </a:r>
            <a:br>
              <a:rPr lang="en-GB" sz="5400" dirty="0">
                <a:solidFill>
                  <a:schemeClr val="tx2"/>
                </a:solidFill>
                <a:latin typeface="Lucida Console" pitchFamily="49" charset="0"/>
              </a:rPr>
            </a:br>
            <a:endParaRPr lang="en-US" sz="5400" dirty="0">
              <a:solidFill>
                <a:schemeClr val="tx2"/>
              </a:solidFill>
              <a:latin typeface="Lucida Console" pitchFamily="49" charset="0"/>
            </a:endParaRPr>
          </a:p>
        </p:txBody>
      </p:sp>
      <p:pic>
        <p:nvPicPr>
          <p:cNvPr id="18435" name="Picture 6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895600"/>
            <a:ext cx="2101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ag0031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76600"/>
            <a:ext cx="198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2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2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23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23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1.Стари Грци су замишљали богове као </a:t>
            </a:r>
            <a:r>
              <a:rPr lang="sr-Cyrl-RS" sz="2000" dirty="0" smtClean="0"/>
              <a:t>: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430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а)  људе који умиру 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7526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б) људе који не умиру   </a:t>
            </a:r>
            <a:endParaRPr lang="en-US" sz="2000" dirty="0" smtClean="0"/>
          </a:p>
          <a:p>
            <a:r>
              <a:rPr lang="sr-Cyrl-RS" sz="2000" dirty="0" smtClean="0"/>
              <a:t> </a:t>
            </a:r>
            <a:endParaRPr lang="en-US" sz="2000" dirty="0"/>
          </a:p>
        </p:txBody>
      </p:sp>
      <p:pic>
        <p:nvPicPr>
          <p:cNvPr id="8" name="Picture 7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752600"/>
            <a:ext cx="4572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2438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2.Грчки богови су живели на планини</a:t>
            </a:r>
            <a:r>
              <a:rPr lang="sr-Cyrl-RS" sz="2400" dirty="0" smtClean="0"/>
              <a:t>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1242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а) </a:t>
            </a:r>
            <a:r>
              <a:rPr lang="sr-Cyrl-RS" sz="2000" dirty="0" smtClean="0"/>
              <a:t>Парнасу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7338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</a:t>
            </a:r>
            <a:r>
              <a:rPr lang="sr-Cyrl-RS" sz="2000" dirty="0" smtClean="0"/>
              <a:t>) Тајгету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343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</a:t>
            </a:r>
            <a:r>
              <a:rPr lang="sr-Cyrl-RS" sz="2000" dirty="0" smtClean="0"/>
              <a:t>) Олимпу</a:t>
            </a:r>
            <a:endParaRPr lang="en-US" sz="2000" dirty="0"/>
          </a:p>
        </p:txBody>
      </p:sp>
      <p:pic>
        <p:nvPicPr>
          <p:cNvPr id="15" name="Picture 14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343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57200" y="48768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3.Стари Грци су веровали у: 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54102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а) 13 главних богова 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6019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б) 12 главних богова  </a:t>
            </a:r>
            <a:endParaRPr lang="en-US" sz="2000" dirty="0"/>
          </a:p>
        </p:txBody>
      </p:sp>
      <p:pic>
        <p:nvPicPr>
          <p:cNvPr id="21" name="Picture 20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6019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4.Бог Зевс био је: 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а) </a:t>
            </a:r>
            <a:r>
              <a:rPr lang="sr-Cyrl-RS" sz="2000" dirty="0" smtClean="0"/>
              <a:t>бог светлости 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б) </a:t>
            </a:r>
            <a:r>
              <a:rPr lang="sr-Cyrl-RS" sz="2000" dirty="0" smtClean="0"/>
              <a:t>владар подземног света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4384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в) </a:t>
            </a:r>
            <a:r>
              <a:rPr lang="sr-Cyrl-RS" sz="2000" dirty="0" smtClean="0"/>
              <a:t>господар света и свих богова </a:t>
            </a:r>
            <a:endParaRPr lang="en-US" sz="2000" dirty="0"/>
          </a:p>
        </p:txBody>
      </p:sp>
      <p:pic>
        <p:nvPicPr>
          <p:cNvPr id="7" name="Picture 6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3622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3505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5.Хад  је био </a:t>
            </a:r>
            <a:r>
              <a:rPr lang="sr-Cyrl-RS" sz="2400" dirty="0" smtClean="0"/>
              <a:t>: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2672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</a:t>
            </a:r>
            <a:r>
              <a:rPr lang="sr-Cyrl-RS" sz="2000" dirty="0" smtClean="0"/>
              <a:t>) бог светлости  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953000"/>
            <a:ext cx="381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б) </a:t>
            </a:r>
            <a:r>
              <a:rPr lang="sr-Cyrl-RS" sz="2000" dirty="0" smtClean="0"/>
              <a:t>владар подземног света 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6388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в</a:t>
            </a:r>
            <a:r>
              <a:rPr lang="sr-Cyrl-RS" sz="2000" dirty="0" smtClean="0"/>
              <a:t>) господар мора</a:t>
            </a:r>
            <a:endParaRPr lang="en-US" sz="2000" dirty="0"/>
          </a:p>
        </p:txBody>
      </p:sp>
      <p:pic>
        <p:nvPicPr>
          <p:cNvPr id="13" name="Picture 12" descr="https://www.saznajnovo.com/wp-content/uploads/2014/06/like-f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953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Грчка богиња лепоте и љубави зове се </a:t>
            </a:r>
            <a:r>
              <a:rPr lang="sr-Cyrl-RS" sz="2400" dirty="0" smtClean="0"/>
              <a:t>: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7620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а)  Атина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б</a:t>
            </a:r>
            <a:r>
              <a:rPr lang="sr-Cyrl-RS" sz="2000" dirty="0" smtClean="0"/>
              <a:t>) Артемида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8288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 в</a:t>
            </a:r>
            <a:r>
              <a:rPr lang="sr-Cyrl-RS" sz="2000" dirty="0" smtClean="0"/>
              <a:t>) Афродита</a:t>
            </a:r>
            <a:endParaRPr lang="en-US" sz="2000" dirty="0"/>
          </a:p>
        </p:txBody>
      </p:sp>
      <p:pic>
        <p:nvPicPr>
          <p:cNvPr id="8" name="Picture 7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2362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7.Бог рата звао се </a:t>
            </a:r>
            <a:r>
              <a:rPr lang="sr-Cyrl-RS" sz="2400" dirty="0" smtClean="0"/>
              <a:t>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2895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а) Посејдон 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33528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б</a:t>
            </a:r>
            <a:r>
              <a:rPr lang="sr-Cyrl-RS" dirty="0" smtClean="0"/>
              <a:t>) </a:t>
            </a:r>
            <a:r>
              <a:rPr lang="sr-Cyrl-RS" sz="2000" dirty="0" smtClean="0"/>
              <a:t>Арес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3962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 в</a:t>
            </a:r>
            <a:r>
              <a:rPr lang="sr-Cyrl-RS" dirty="0" smtClean="0"/>
              <a:t>) </a:t>
            </a:r>
            <a:r>
              <a:rPr lang="sr-Cyrl-RS" sz="2000" dirty="0" smtClean="0"/>
              <a:t>Хефест </a:t>
            </a:r>
            <a:endParaRPr lang="en-US" sz="2000" dirty="0"/>
          </a:p>
        </p:txBody>
      </p:sp>
      <p:pic>
        <p:nvPicPr>
          <p:cNvPr id="14" name="Picture 13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85800" y="44196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Бог љубави звао се </a:t>
            </a:r>
            <a:r>
              <a:rPr lang="sr-Cyrl-RS" sz="2400" dirty="0" smtClean="0"/>
              <a:t>: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4953000"/>
            <a:ext cx="3352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а) </a:t>
            </a:r>
            <a:r>
              <a:rPr lang="sr-Cyrl-RS" sz="2000" dirty="0" smtClean="0"/>
              <a:t>Амор</a:t>
            </a:r>
            <a:r>
              <a:rPr lang="sr-Cyrl-R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5486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б</a:t>
            </a:r>
            <a:r>
              <a:rPr lang="sr-Cyrl-RS" sz="2000" dirty="0" smtClean="0"/>
              <a:t>) Ерос 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6096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в</a:t>
            </a:r>
            <a:r>
              <a:rPr lang="sr-Cyrl-RS" dirty="0" smtClean="0"/>
              <a:t>) </a:t>
            </a:r>
            <a:r>
              <a:rPr lang="sr-Cyrl-RS" sz="2000" dirty="0" smtClean="0"/>
              <a:t>Купидон</a:t>
            </a:r>
            <a:r>
              <a:rPr lang="sr-Cyrl-RS" dirty="0" smtClean="0"/>
              <a:t> </a:t>
            </a:r>
            <a:endParaRPr lang="en-US" dirty="0"/>
          </a:p>
        </p:txBody>
      </p:sp>
      <p:pic>
        <p:nvPicPr>
          <p:cNvPr id="21" name="Picture 20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48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09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9.Како су стари  Грци звали децу богова и смртника</a:t>
            </a:r>
            <a:r>
              <a:rPr lang="sr-Cyrl-RS" sz="2400" dirty="0" smtClean="0"/>
              <a:t>: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914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а</a:t>
            </a:r>
            <a:r>
              <a:rPr lang="sr-Cyrl-RS" sz="2000" dirty="0" smtClean="0"/>
              <a:t>)  хероји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б</a:t>
            </a:r>
            <a:r>
              <a:rPr lang="sr-Cyrl-RS" sz="2000" dirty="0" smtClean="0"/>
              <a:t>) јунаци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2098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в</a:t>
            </a:r>
            <a:r>
              <a:rPr lang="sr-Cyrl-RS" sz="2000" dirty="0" smtClean="0"/>
              <a:t>) духови</a:t>
            </a:r>
            <a:endParaRPr lang="en-US" sz="2000" dirty="0"/>
          </a:p>
        </p:txBody>
      </p:sp>
      <p:pic>
        <p:nvPicPr>
          <p:cNvPr id="8" name="Picture 7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90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32004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Најпознатији херој био је </a:t>
            </a:r>
            <a:r>
              <a:rPr lang="sr-Cyrl-RS" sz="2400" dirty="0" smtClean="0"/>
              <a:t>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191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а</a:t>
            </a:r>
            <a:r>
              <a:rPr lang="sr-Cyrl-RS" sz="2000" dirty="0" smtClean="0"/>
              <a:t>) Тезеј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48768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б</a:t>
            </a:r>
            <a:r>
              <a:rPr lang="sr-Cyrl-RS" sz="2000" dirty="0" smtClean="0"/>
              <a:t>) Леонида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5562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в</a:t>
            </a:r>
            <a:r>
              <a:rPr lang="sr-Cyrl-RS" sz="2000" dirty="0" smtClean="0"/>
              <a:t>) Ахил </a:t>
            </a:r>
            <a:endParaRPr lang="en-US" sz="2000" dirty="0"/>
          </a:p>
        </p:txBody>
      </p:sp>
      <p:pic>
        <p:nvPicPr>
          <p:cNvPr id="16" name="Picture 15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562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Grčka mitologija\dvanajsterica-bog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001000" cy="419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457200"/>
            <a:ext cx="8001000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Грци су веровали у 12 богова који живе са  господаром богова и људи -Зевсом на Олимпу: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486400"/>
            <a:ext cx="8077200" cy="104644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Богове су замишљали као људе који не умиру због божанске хране </a:t>
            </a:r>
            <a:r>
              <a:rPr lang="sr-Latn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r-Cyrl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амброзија </a:t>
            </a:r>
            <a:r>
              <a:rPr lang="sr-Latn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sr-Cyrl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пића ( нектар)</a:t>
            </a:r>
            <a:r>
              <a:rPr lang="sr-Latn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Cyrl-RS" dirty="0" smtClean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447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11.Кентаури су </a:t>
            </a:r>
            <a:r>
              <a:rPr lang="sr-Cyrl-RS" sz="2400" dirty="0" smtClean="0"/>
              <a:t>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9144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а</a:t>
            </a:r>
            <a:r>
              <a:rPr lang="sr-Cyrl-RS" sz="2000" dirty="0" smtClean="0"/>
              <a:t>) пола људи, пола бикови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4478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б) пола људи, пола коњи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9812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в</a:t>
            </a:r>
            <a:r>
              <a:rPr lang="sr-Cyrl-RS" sz="2000" dirty="0" smtClean="0"/>
              <a:t>) пола људи,пола лавови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5908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У грчкој митологији  Сирене су</a:t>
            </a:r>
            <a:r>
              <a:rPr lang="sr-Cyrl-RS" sz="2400" dirty="0" smtClean="0"/>
              <a:t>: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276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а</a:t>
            </a:r>
            <a:r>
              <a:rPr lang="sr-Cyrl-RS" sz="2000" dirty="0" smtClean="0"/>
              <a:t>) жене рибе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886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б) жене мачке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4419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в</a:t>
            </a:r>
            <a:r>
              <a:rPr lang="sr-Cyrl-RS" sz="2000" dirty="0" smtClean="0"/>
              <a:t>)  жене птице </a:t>
            </a:r>
            <a:endParaRPr lang="en-US" sz="2000" dirty="0"/>
          </a:p>
        </p:txBody>
      </p:sp>
      <p:pic>
        <p:nvPicPr>
          <p:cNvPr id="16" name="Picture 15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343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28600" y="48768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</a:rPr>
              <a:t>13.Чувар подземног света је</a:t>
            </a:r>
            <a:r>
              <a:rPr lang="sr-Cyrl-RS" sz="2400" dirty="0" smtClean="0"/>
              <a:t>: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5410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а</a:t>
            </a:r>
            <a:r>
              <a:rPr lang="sr-Cyrl-RS" dirty="0" smtClean="0"/>
              <a:t>) </a:t>
            </a:r>
            <a:r>
              <a:rPr lang="sr-Cyrl-RS" sz="2000" dirty="0" smtClean="0"/>
              <a:t>Киклоп 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5867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б</a:t>
            </a:r>
            <a:r>
              <a:rPr lang="sr-Cyrl-RS" sz="2000" dirty="0" smtClean="0"/>
              <a:t>) Кербер </a:t>
            </a:r>
            <a:endParaRPr lang="en-US" sz="2000" dirty="0"/>
          </a:p>
        </p:txBody>
      </p:sp>
      <p:pic>
        <p:nvPicPr>
          <p:cNvPr id="22" name="Picture 21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86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09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</a:t>
            </a:r>
            <a:r>
              <a:rPr lang="sr-Cyrl-C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 Сузифов посао -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симболише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7432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узалудан посао, тежак рад без смисла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200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немогућност  остварења циља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338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скривено зло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14.Митови су </a:t>
            </a:r>
            <a:r>
              <a:rPr lang="sr-Cyrl-RS" sz="2400" dirty="0" smtClean="0"/>
              <a:t>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приче о људима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430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приче о боговима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6764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приче о животињама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267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16.Мит Танталове муке-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симболише: </a:t>
            </a:r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4876800"/>
            <a:ext cx="5029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од два зла изабери једно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410200"/>
            <a:ext cx="541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немогућност  остварења циља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943600"/>
            <a:ext cx="365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скривено зло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19" name="Picture 18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143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743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410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1662" y="1524000"/>
            <a:ext cx="57406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Хвала на пажњи! 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4259" y="4038600"/>
            <a:ext cx="55354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Душица Максимовић</a:t>
            </a:r>
            <a:endParaRPr lang="en-U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8142" y="2590800"/>
            <a:ext cx="26677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Аутор:</a:t>
            </a:r>
            <a:endParaRPr lang="en-US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3886200" y="4953000"/>
            <a:ext cx="1524000" cy="1066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.slidesharecdn.com/random-140215015759-phpapp01/95/grki-mitovi-5razred-8-638.jpg?cb=13924295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153400" cy="6019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0400" y="6096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</a:t>
            </a:r>
            <a:r>
              <a:rPr lang="sr-Cyrl-R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ољу.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Grčka mitologija\Hefest i H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590800" cy="2438400"/>
          </a:xfrm>
          <a:prstGeom prst="rect">
            <a:avLst/>
          </a:prstGeom>
          <a:noFill/>
        </p:spPr>
      </p:pic>
      <p:pic>
        <p:nvPicPr>
          <p:cNvPr id="7172" name="Picture 4" descr="http://www.magicus.info/gn/slike/gn_slike_3/r1/g2012/m04/x10510294361111342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6477000" cy="502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228600" y="5562600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Зевсова браћа:Посејдон и Хад; </a:t>
            </a:r>
            <a:endParaRPr lang="en-US" sz="2400" b="1" dirty="0" smtClean="0"/>
          </a:p>
          <a:p>
            <a:pPr algn="ctr"/>
            <a:endParaRPr lang="sr-Cyrl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24577" name="Picture 1" descr="C:\Users\User\Desktop\Grčka mitologija\appol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514600"/>
            <a:ext cx="2590800" cy="434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400800"/>
            <a:ext cx="6400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Аполон –бог светлости  и лепоте , заштитник уметности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324600" y="6553200"/>
            <a:ext cx="533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4876800"/>
            <a:ext cx="35052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Хад </a:t>
            </a:r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–владар подземног света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0198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Посејдон-бог мора</a:t>
            </a:r>
            <a:endParaRPr lang="en-GB" sz="2000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Grčka mitologija\Posej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Grčka mitologija\H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5791200" cy="5867400"/>
          </a:xfrm>
          <a:prstGeom prst="rect">
            <a:avLst/>
          </a:prstGeom>
          <a:noFill/>
        </p:spPr>
      </p:pic>
      <p:pic>
        <p:nvPicPr>
          <p:cNvPr id="3076" name="Picture 4" descr="C:\Users\User\Desktop\Grčka mitologija\Zevs i he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2667000" cy="19494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24600" y="2057400"/>
            <a:ext cx="25908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Зевс и Хера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5934670"/>
            <a:ext cx="2819400" cy="9233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Деметра –богиња плодности,заштитница  земљорадње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://paganpages.org/content/wp-content/uploads/2009/10/Demeter-Non-Watermark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514600"/>
            <a:ext cx="2581275" cy="3352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Grčka mitologija\Afrodita i Hef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noFill/>
        </p:spPr>
      </p:pic>
      <p:pic>
        <p:nvPicPr>
          <p:cNvPr id="3" name="Picture 2" descr="C:\Users\User\Desktop\Grčka mitologija\Afrodi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2543175" cy="1847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71800" y="3048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Афродита-богиња</a:t>
            </a:r>
            <a:r>
              <a:rPr lang="sr-Latn-RS" sz="2000" dirty="0" smtClean="0"/>
              <a:t> </a:t>
            </a:r>
            <a:r>
              <a:rPr lang="sr-Cyrl-RS" sz="2000" dirty="0" smtClean="0"/>
              <a:t>лепоте</a:t>
            </a:r>
            <a:r>
              <a:rPr lang="sr-Latn-RS" sz="2000" dirty="0" smtClean="0"/>
              <a:t> </a:t>
            </a:r>
            <a:r>
              <a:rPr lang="sr-Cyrl-RS" sz="2000" dirty="0" smtClean="0"/>
              <a:t>и</a:t>
            </a:r>
            <a:r>
              <a:rPr lang="sr-Latn-RS" sz="2000" dirty="0" smtClean="0"/>
              <a:t> </a:t>
            </a:r>
            <a:r>
              <a:rPr lang="sr-Cyrl-RS" sz="2000" dirty="0" smtClean="0"/>
              <a:t> љубави</a:t>
            </a:r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Grčka mitologija\rAtina i 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458200" cy="6400800"/>
          </a:xfrm>
          <a:prstGeom prst="rect">
            <a:avLst/>
          </a:prstGeom>
          <a:noFill/>
        </p:spPr>
      </p:pic>
      <p:pic>
        <p:nvPicPr>
          <p:cNvPr id="6147" name="Picture 3" descr="C:\Users\User\Desktop\Grčka mitologija\Ares bog r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657600"/>
            <a:ext cx="2286000" cy="2895600"/>
          </a:xfrm>
          <a:prstGeom prst="rect">
            <a:avLst/>
          </a:prstGeom>
          <a:noFill/>
        </p:spPr>
      </p:pic>
      <p:sp>
        <p:nvSpPr>
          <p:cNvPr id="6151" name="AutoShape 7" descr="Резултат слика за atina grčka bogin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" name="AutoShape 9" descr="Резултат слика за atina grčka bogin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5" name="Picture 11" descr="http://zena.blic.rs/data/images/2009-12-04/3841_stock-photo-athena-in-front-of-the-academy-of-athens-shutterstock_36568795_kul.jpg?ver=12599396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28600"/>
            <a:ext cx="19050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0" y="3200400"/>
            <a:ext cx="2286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</a:rPr>
              <a:t>Атина-</a:t>
            </a:r>
            <a:r>
              <a:rPr lang="sr-Cyrl-RS" sz="2000" dirty="0" smtClean="0">
                <a:solidFill>
                  <a:srgbClr val="FFFF00"/>
                </a:solidFill>
              </a:rPr>
              <a:t>богиња мудрости и рата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867400"/>
            <a:ext cx="25146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FF00"/>
                </a:solidFill>
              </a:rPr>
              <a:t>Арес=Ареј, бог рата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620</TotalTime>
  <Words>560</Words>
  <Application>Microsoft Office PowerPoint</Application>
  <PresentationFormat>On-screen Show (4:3)</PresentationFormat>
  <Paragraphs>127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Dudovica Dudovica</cp:lastModifiedBy>
  <cp:revision>110</cp:revision>
  <dcterms:created xsi:type="dcterms:W3CDTF">2006-08-16T00:00:00Z</dcterms:created>
  <dcterms:modified xsi:type="dcterms:W3CDTF">2018-01-22T09:00:01Z</dcterms:modified>
</cp:coreProperties>
</file>